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3" r:id="rId5"/>
    <p:sldMasterId id="2147483676" r:id="rId6"/>
    <p:sldMasterId id="2147483682" r:id="rId7"/>
    <p:sldMasterId id="2147483679" r:id="rId8"/>
  </p:sldMasterIdLst>
  <p:notesMasterIdLst>
    <p:notesMasterId r:id="rId22"/>
  </p:notesMasterIdLst>
  <p:handoutMasterIdLst>
    <p:handoutMasterId r:id="rId23"/>
  </p:handoutMasterIdLst>
  <p:sldIdLst>
    <p:sldId id="256" r:id="rId9"/>
    <p:sldId id="261" r:id="rId10"/>
    <p:sldId id="340" r:id="rId11"/>
    <p:sldId id="342" r:id="rId12"/>
    <p:sldId id="343" r:id="rId13"/>
    <p:sldId id="344" r:id="rId14"/>
    <p:sldId id="347" r:id="rId15"/>
    <p:sldId id="345" r:id="rId16"/>
    <p:sldId id="346" r:id="rId17"/>
    <p:sldId id="339" r:id="rId18"/>
    <p:sldId id="314" r:id="rId19"/>
    <p:sldId id="327" r:id="rId20"/>
    <p:sldId id="305" r:id="rId21"/>
  </p:sldIdLst>
  <p:sldSz cx="9144000" cy="6858000" type="screen4x3"/>
  <p:notesSz cx="6946900" cy="9271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5241B"/>
    <a:srgbClr val="55261C"/>
    <a:srgbClr val="33CC33"/>
    <a:srgbClr val="5F5F5F"/>
    <a:srgbClr val="4D4D4D"/>
    <a:srgbClr val="C0C0C0"/>
    <a:srgbClr val="EB85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0" autoAdjust="0"/>
    <p:restoredTop sz="88755" autoAdjust="0"/>
  </p:normalViewPr>
  <p:slideViewPr>
    <p:cSldViewPr>
      <p:cViewPr varScale="1">
        <p:scale>
          <a:sx n="99" d="100"/>
          <a:sy n="99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AA2766B-0F71-496D-BF4C-1DE2AD9F8CC5}" type="datetimeFigureOut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058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78D8953-B35E-4572-B5B6-DB8892A4E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3" tIns="46327" rIns="92653" bIns="46327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3" tIns="46327" rIns="92653" bIns="46327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CDF3C5E-DF2C-48C6-B0BD-00F0155DCBB8}" type="datetimeFigureOut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5325" y="4403725"/>
            <a:ext cx="55562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3" tIns="46327" rIns="92653" bIns="46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058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3" tIns="46327" rIns="92653" bIns="46327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35413" y="88058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3" tIns="46327" rIns="92653" bIns="46327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7758249-66C8-4804-97F2-9D0826022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indent="-228600" algn="l" rtl="0" eaLnBrk="0" fontAlgn="ctr" hangingPunct="0">
      <a:spcBef>
        <a:spcPct val="50000"/>
      </a:spcBef>
      <a:spcAft>
        <a:spcPct val="0"/>
      </a:spcAft>
      <a:buSzPct val="15000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400" dirty="0" smtClean="0"/>
              <a:t>Supports 8 concurrent web viewer sessions for increased flexibility</a:t>
            </a:r>
          </a:p>
          <a:p>
            <a:pPr lvl="1" eaLnBrk="1" hangingPunct="1"/>
            <a:r>
              <a:rPr lang="en-US" sz="1400" dirty="0" smtClean="0"/>
              <a:t>Image processing can be tuned with the click of a button, using simple slide bars to adjust brightness, contrast or detail</a:t>
            </a:r>
          </a:p>
          <a:p>
            <a:pPr lvl="1" eaLnBrk="1" hangingPunct="1"/>
            <a:r>
              <a:rPr lang="en-US" sz="1400" dirty="0" smtClean="0"/>
              <a:t>Delivers full bit-depth images at the host workstation</a:t>
            </a:r>
          </a:p>
          <a:p>
            <a:pPr lvl="1" eaLnBrk="1" hangingPunct="1"/>
            <a:r>
              <a:rPr lang="en-US" sz="1400" dirty="0" smtClean="0"/>
              <a:t>Advanced measurement tools for chiropractic review</a:t>
            </a:r>
          </a:p>
          <a:p>
            <a:pPr lvl="1" eaLnBrk="1" hangingPunct="1"/>
            <a:r>
              <a:rPr lang="en-US" sz="1400" dirty="0" smtClean="0"/>
              <a:t>Supports high resolution acquisition, review and printing of mammography images (outside US)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400" dirty="0" smtClean="0"/>
              <a:t>Supports 8 concurrent web viewer sessions for increased flexibility</a:t>
            </a:r>
          </a:p>
          <a:p>
            <a:pPr lvl="1" eaLnBrk="1" hangingPunct="1"/>
            <a:r>
              <a:rPr lang="en-US" sz="1400" dirty="0" smtClean="0"/>
              <a:t>Image processing can be tuned with the click of a button, using simple slide bars to adjust brightness, contrast or detail</a:t>
            </a:r>
          </a:p>
          <a:p>
            <a:pPr lvl="1" eaLnBrk="1" hangingPunct="1"/>
            <a:r>
              <a:rPr lang="en-US" sz="1400" dirty="0" smtClean="0"/>
              <a:t>Delivers full bit-depth images at the host workstation</a:t>
            </a:r>
          </a:p>
          <a:p>
            <a:pPr lvl="1" eaLnBrk="1" hangingPunct="1"/>
            <a:r>
              <a:rPr lang="en-US" sz="1400" dirty="0" smtClean="0"/>
              <a:t>Advanced measurement tools for chiropractic review</a:t>
            </a:r>
          </a:p>
          <a:p>
            <a:pPr lvl="1" eaLnBrk="1" hangingPunct="1"/>
            <a:r>
              <a:rPr lang="en-US" sz="1400" dirty="0" smtClean="0"/>
              <a:t>Supports high resolution acquisition, review and printing of mammography images (outside US)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400" smtClean="0"/>
              <a:t>Ability to created/edited/reviewed/printed at workstation and web client offers flexibility for radiologists</a:t>
            </a:r>
          </a:p>
          <a:p>
            <a:pPr lvl="1" eaLnBrk="1" hangingPunct="1"/>
            <a:r>
              <a:rPr lang="en-US" sz="1400" smtClean="0"/>
              <a:t>Dual monitor support on Web clients enables increased efficiency by allowing the viewing of multiple images at once</a:t>
            </a:r>
          </a:p>
          <a:p>
            <a:pPr lvl="1" eaLnBrk="1" hangingPunct="1"/>
            <a:r>
              <a:rPr lang="en-US" sz="1400" smtClean="0"/>
              <a:t>Process full bit-depth (raw/full-fidelity) images at the host workstation, including ability to control brightness, latitude, contrast, sharpness and noise</a:t>
            </a:r>
          </a:p>
          <a:p>
            <a:pPr lvl="1" eaLnBrk="1" hangingPunct="1"/>
            <a:r>
              <a:rPr lang="en-US" sz="1400" smtClean="0"/>
              <a:t>Receive images from CT, MR, ultrasound and additional CRs with the optional DICOM store SCP software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400" smtClean="0"/>
              <a:t>Flexible security with on-demand or scheduled backup</a:t>
            </a:r>
          </a:p>
          <a:p>
            <a:pPr lvl="1" eaLnBrk="1" hangingPunct="1"/>
            <a:r>
              <a:rPr lang="en-US" sz="1400" smtClean="0"/>
              <a:t>Storage of both “for processing &amp; for presentation” images gives you the most flexibility for reprocessing stored images – both simple and advanced adjustments – unlike any other PACS</a:t>
            </a:r>
          </a:p>
          <a:p>
            <a:pPr lvl="1" eaLnBrk="1" hangingPunct="1"/>
            <a:r>
              <a:rPr lang="en-US" sz="1400" smtClean="0"/>
              <a:t>Perform backups to CDs and removable USBs on demand for off-line storage</a:t>
            </a:r>
          </a:p>
          <a:p>
            <a:pPr lvl="1" eaLnBrk="1" hangingPunct="1"/>
            <a:r>
              <a:rPr lang="en-US" sz="1400" smtClean="0"/>
              <a:t>Usability of images for remote reporting with JPEG or DICOM export tools</a:t>
            </a:r>
          </a:p>
          <a:p>
            <a:pPr lvl="1" eaLnBrk="1" hangingPunct="1"/>
            <a:r>
              <a:rPr lang="en-US" sz="1400" smtClean="0"/>
              <a:t>Support multi-format print composition with independent image editing capability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C01B52-ED23-4833-9E1D-8E0DF09582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gital_Sun_intro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r="12308"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arestream_logo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057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47" name="Title Placeholder 1"/>
          <p:cNvSpPr>
            <a:spLocks noGrp="1"/>
          </p:cNvSpPr>
          <p:nvPr>
            <p:ph type="ctrTitle"/>
          </p:nvPr>
        </p:nvSpPr>
        <p:spPr>
          <a:xfrm>
            <a:off x="4495800" y="0"/>
            <a:ext cx="4648200" cy="6858000"/>
          </a:xfrm>
        </p:spPr>
        <p:txBody>
          <a:bodyPr/>
          <a:lstStyle>
            <a:lvl1pPr>
              <a:spcAft>
                <a:spcPct val="50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in Arial 48 font size</a:t>
            </a:r>
          </a:p>
        </p:txBody>
      </p:sp>
      <p:sp>
        <p:nvSpPr>
          <p:cNvPr id="441346" name="Text Placeholder 2"/>
          <p:cNvSpPr>
            <a:spLocks noGrp="1"/>
          </p:cNvSpPr>
          <p:nvPr>
            <p:ph type="subTitle" idx="1"/>
          </p:nvPr>
        </p:nvSpPr>
        <p:spPr>
          <a:xfrm>
            <a:off x="4495800" y="5867400"/>
            <a:ext cx="4648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76200" y="6248400"/>
            <a:ext cx="2895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D4D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FA692873-DC87-48A6-9175-A82F29BD1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92100"/>
            <a:ext cx="2171700" cy="6215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92100"/>
            <a:ext cx="6362700" cy="6215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5539DD6C-840C-4980-82B6-FE1249AFF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56A8ECD9-E5EB-4A72-A9D3-F19DC7CBC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gital_Sun_intro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r="12308"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arestream_logo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057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2842" name="Title Placeholder 1"/>
          <p:cNvSpPr>
            <a:spLocks noGrp="1"/>
          </p:cNvSpPr>
          <p:nvPr>
            <p:ph type="ctrTitle"/>
          </p:nvPr>
        </p:nvSpPr>
        <p:spPr>
          <a:xfrm>
            <a:off x="4495800" y="0"/>
            <a:ext cx="4648200" cy="6858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in Arial 48 font size</a:t>
            </a:r>
          </a:p>
        </p:txBody>
      </p:sp>
      <p:sp>
        <p:nvSpPr>
          <p:cNvPr id="632844" name="Text Placeholder 2"/>
          <p:cNvSpPr>
            <a:spLocks noGrp="1"/>
          </p:cNvSpPr>
          <p:nvPr>
            <p:ph type="subTitle" idx="1"/>
          </p:nvPr>
        </p:nvSpPr>
        <p:spPr>
          <a:xfrm>
            <a:off x="4495800" y="5867400"/>
            <a:ext cx="4648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76200" y="6248400"/>
            <a:ext cx="2895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D4D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D3C0D318-18D2-4FE9-813B-113E27B1E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6C38B4C3-8062-4530-B2FB-4A05C47F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32385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00" y="1676400"/>
            <a:ext cx="32385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B28334F1-3D49-40DA-B00D-9B5ED49A3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EC558935-04A2-46BE-B1C5-113F3393C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5DFFDECF-4292-4A27-9B5D-C808F1B50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6B017D4E-B648-4FBD-A198-109A46367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97B48256-2A98-4461-8505-BFAFF647A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3EC19809-4D7B-42C6-8B90-AFC349722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6AC6D18E-3C14-4339-9831-08F045C3C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C068B857-EDBD-4761-87A8-AF47BD00B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00650" y="292100"/>
            <a:ext cx="1657350" cy="6215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92100"/>
            <a:ext cx="4819650" cy="6215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48BB05DE-FF63-4997-A225-F8CF9258E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gital_Sun_intro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r="12308"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arestream_logo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057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0011" name="Title Placeholder 1"/>
          <p:cNvSpPr>
            <a:spLocks noGrp="1"/>
          </p:cNvSpPr>
          <p:nvPr>
            <p:ph type="ctrTitle"/>
          </p:nvPr>
        </p:nvSpPr>
        <p:spPr>
          <a:xfrm>
            <a:off x="4495800" y="0"/>
            <a:ext cx="4648200" cy="6858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in Arial 48 font size</a:t>
            </a:r>
          </a:p>
        </p:txBody>
      </p:sp>
      <p:sp>
        <p:nvSpPr>
          <p:cNvPr id="640013" name="Text Placeholder 2"/>
          <p:cNvSpPr>
            <a:spLocks noGrp="1"/>
          </p:cNvSpPr>
          <p:nvPr>
            <p:ph type="subTitle" idx="1"/>
          </p:nvPr>
        </p:nvSpPr>
        <p:spPr>
          <a:xfrm>
            <a:off x="4495800" y="5867400"/>
            <a:ext cx="4648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76200" y="6248400"/>
            <a:ext cx="2895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D4D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95E8DE30-600B-4FCA-A818-C54AC04C0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5E007EF1-BD25-4246-8CBC-BAAEBDA3C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86092003-2DC9-4A6E-8C04-5F0741AE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6F875E18-495D-4943-BAC2-1DACC8D2F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B16576DB-78A7-4E53-914B-E4884FE5D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2CAA0FBA-5790-4005-8ADB-BA8F41338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D1CD6DB7-2667-4B57-83AE-B8FF19B1E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3E219938-F33F-467F-AB51-76688A377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B8126546-C770-4C57-91C1-A8C231C95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93E1C913-E3F0-4AD5-968F-FBADA6D1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92100"/>
            <a:ext cx="2171700" cy="6215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92100"/>
            <a:ext cx="6362700" cy="6215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2D2C141F-B32C-4474-B65F-666E72BAA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gital_Sun_intro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r="12308"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arestream_logo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057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8196" name="Title Placeholder 1"/>
          <p:cNvSpPr>
            <a:spLocks noGrp="1"/>
          </p:cNvSpPr>
          <p:nvPr>
            <p:ph type="ctrTitle"/>
          </p:nvPr>
        </p:nvSpPr>
        <p:spPr>
          <a:xfrm>
            <a:off x="4495800" y="0"/>
            <a:ext cx="4648200" cy="6858000"/>
          </a:xfrm>
        </p:spPr>
        <p:txBody>
          <a:bodyPr/>
          <a:lstStyle>
            <a:lvl1pPr>
              <a:spcAft>
                <a:spcPct val="50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in Arial 48 font size</a:t>
            </a:r>
          </a:p>
        </p:txBody>
      </p:sp>
      <p:sp>
        <p:nvSpPr>
          <p:cNvPr id="648198" name="Text Placeholder 2"/>
          <p:cNvSpPr>
            <a:spLocks noGrp="1"/>
          </p:cNvSpPr>
          <p:nvPr>
            <p:ph type="subTitle" idx="1"/>
          </p:nvPr>
        </p:nvSpPr>
        <p:spPr>
          <a:xfrm>
            <a:off x="4495800" y="5867400"/>
            <a:ext cx="4648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76200" y="6248400"/>
            <a:ext cx="2895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D4D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4DBCBDC2-1710-4EE1-B3F1-328B51667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8B3783DD-BA2C-4849-BA51-ED5722F78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BB7835D6-5BD5-4115-AF56-A6E1104A4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63EA3F1B-D273-409A-8E68-5AA581788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EE6B4F53-860F-4FC7-BB39-7768526BC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2EE5D5BB-60AA-47DB-95AD-3B3DE1BC2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7C8C893C-A203-427B-9028-3C01098B1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59801AA9-1F87-4240-8222-6EC253F06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9E0C1476-9B2A-4A13-ABFA-DAB91685E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6E993D31-035A-4944-844F-523C346B9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92100"/>
            <a:ext cx="2171700" cy="6215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92100"/>
            <a:ext cx="6362700" cy="6215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A65AAB01-E8CC-4B80-84DE-8DCDB0D7B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431B2BDD-26F3-4690-889E-641C3AF66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92100"/>
            <a:ext cx="2171700" cy="6215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92100"/>
            <a:ext cx="6362700" cy="6215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11D31259-3117-4E74-9E09-60D4B2D6B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EFFF827B-2B83-4F9C-9C33-55A280D01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47281FE5-B6AD-4232-A763-CB7ADBE4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C3C211F4-4CE6-4EF0-B703-2904DBBD0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686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 in Arial 18 font size</a:t>
            </a:r>
          </a:p>
          <a:p>
            <a:pPr lvl="1"/>
            <a:r>
              <a:rPr lang="en-US" smtClean="0"/>
              <a:t>Second level in Arial 16 font size</a:t>
            </a:r>
          </a:p>
          <a:p>
            <a:pPr lvl="2"/>
            <a:r>
              <a:rPr lang="en-US" smtClean="0"/>
              <a:t>Third level in Arial 14 font size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921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 Arial 36 font 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7813"/>
          </a:xfrm>
          <a:prstGeom prst="rect">
            <a:avLst/>
          </a:prstGeom>
          <a:solidFill>
            <a:srgbClr val="EB8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511300"/>
            <a:ext cx="86106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4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p.</a:t>
            </a:r>
            <a:fld id="{EFE3DFFA-926E-4C7E-86C1-322C3A1DA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934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4770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D4D4D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5000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282575" indent="-168275" algn="l" rtl="0" eaLnBrk="0" fontAlgn="ctr" hangingPunct="0">
        <a:spcBef>
          <a:spcPct val="0"/>
        </a:spcBef>
        <a:spcAft>
          <a:spcPct val="50000"/>
        </a:spcAft>
        <a:buClr>
          <a:srgbClr val="EB8519"/>
        </a:buClr>
        <a:buSzPct val="15000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573088" indent="-117475" algn="l" rtl="0" eaLnBrk="0" fontAlgn="ctr" hangingPunct="0">
        <a:spcBef>
          <a:spcPct val="0"/>
        </a:spcBef>
        <a:spcAft>
          <a:spcPct val="50000"/>
        </a:spcAft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3pPr>
      <a:lvl4pPr marL="11366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4pPr>
      <a:lvl5pPr marL="147637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5pPr>
      <a:lvl6pPr marL="19335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6pPr>
      <a:lvl7pPr marL="23907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7pPr>
      <a:lvl8pPr marL="28479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8pPr>
      <a:lvl9pPr marL="33051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921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 in Arial 36 font 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7813"/>
          </a:xfrm>
          <a:prstGeom prst="rect">
            <a:avLst/>
          </a:prstGeom>
          <a:solidFill>
            <a:srgbClr val="EB8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2" name="Straight Connector 6"/>
          <p:cNvCxnSpPr/>
          <p:nvPr/>
        </p:nvCxnSpPr>
        <p:spPr>
          <a:xfrm>
            <a:off x="304800" y="1511300"/>
            <a:ext cx="66294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57600" y="3581400"/>
            <a:ext cx="65532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66294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 in Arial 18 font size</a:t>
            </a:r>
          </a:p>
          <a:p>
            <a:pPr lvl="1"/>
            <a:r>
              <a:rPr lang="en-US" smtClean="0"/>
              <a:t>Second level in Arial 16 font size</a:t>
            </a:r>
          </a:p>
          <a:p>
            <a:pPr lvl="2"/>
            <a:r>
              <a:rPr lang="en-US" smtClean="0"/>
              <a:t>Third level in Arial 14 font size</a:t>
            </a:r>
          </a:p>
        </p:txBody>
      </p:sp>
      <p:sp>
        <p:nvSpPr>
          <p:cNvPr id="10036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p.</a:t>
            </a:r>
            <a:fld id="{6EB64D99-52BE-4B91-9A95-22FF2407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4770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D4D4D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9pPr>
    </p:titleStyle>
    <p:bodyStyle>
      <a:lvl1pPr marL="342900" indent="-341313" algn="l" rtl="0" eaLnBrk="0" fontAlgn="base" hangingPunct="0">
        <a:spcBef>
          <a:spcPct val="100000"/>
        </a:spcBef>
        <a:spcAft>
          <a:spcPct val="5000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168275" algn="l" rtl="0" eaLnBrk="0" fontAlgn="ctr" hangingPunct="0">
        <a:spcBef>
          <a:spcPct val="0"/>
        </a:spcBef>
        <a:spcAft>
          <a:spcPct val="50000"/>
        </a:spcAft>
        <a:buClr>
          <a:srgbClr val="EB8519"/>
        </a:buClr>
        <a:buSzPct val="15000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573088" indent="-117475" algn="l" rtl="0" eaLnBrk="0" fontAlgn="ctr" hangingPunct="0">
        <a:spcBef>
          <a:spcPct val="0"/>
        </a:spcBef>
        <a:spcAft>
          <a:spcPct val="50000"/>
        </a:spcAft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3pPr>
      <a:lvl4pPr marL="109220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4pPr>
      <a:lvl5pPr marL="143192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5pPr>
      <a:lvl6pPr marL="188912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6pPr>
      <a:lvl7pPr marL="234632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7pPr>
      <a:lvl8pPr marL="280352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8pPr>
      <a:lvl9pPr marL="326072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921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 in Arial 36 font 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7813"/>
          </a:xfrm>
          <a:prstGeom prst="rect">
            <a:avLst/>
          </a:prstGeom>
          <a:solidFill>
            <a:srgbClr val="EB8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524000"/>
            <a:ext cx="88392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686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 in Arial 18 font size</a:t>
            </a:r>
          </a:p>
          <a:p>
            <a:pPr lvl="1"/>
            <a:r>
              <a:rPr lang="en-US" smtClean="0"/>
              <a:t>Second level in Arial 16 font size</a:t>
            </a:r>
          </a:p>
          <a:p>
            <a:pPr lvl="2"/>
            <a:r>
              <a:rPr lang="en-US" smtClean="0"/>
              <a:t>Third level in Arial 14 font size</a:t>
            </a:r>
          </a:p>
        </p:txBody>
      </p:sp>
      <p:sp>
        <p:nvSpPr>
          <p:cNvPr id="166935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p.</a:t>
            </a:r>
            <a:fld id="{AABC6C9B-1B6F-4F3A-869D-1394C276E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6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4770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D4D4D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9pPr>
    </p:titleStyle>
    <p:bodyStyle>
      <a:lvl1pPr marL="342900" indent="-341313" algn="l" rtl="0" eaLnBrk="0" fontAlgn="base" hangingPunct="0">
        <a:spcBef>
          <a:spcPct val="100000"/>
        </a:spcBef>
        <a:spcAft>
          <a:spcPct val="5000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168275" algn="l" rtl="0" eaLnBrk="0" fontAlgn="ctr" hangingPunct="0">
        <a:spcBef>
          <a:spcPct val="0"/>
        </a:spcBef>
        <a:spcAft>
          <a:spcPct val="50000"/>
        </a:spcAft>
        <a:buClr>
          <a:srgbClr val="EB8519"/>
        </a:buClr>
        <a:buSzPct val="15000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574675" indent="-117475" algn="l" rtl="0" eaLnBrk="0" fontAlgn="ctr" hangingPunct="0">
        <a:spcBef>
          <a:spcPct val="0"/>
        </a:spcBef>
        <a:spcAft>
          <a:spcPct val="50000"/>
        </a:spcAft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3pPr>
      <a:lvl4pPr marL="10350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Helvetica" pitchFamily="34" charset="0"/>
          <a:cs typeface="+mn-cs"/>
        </a:defRPr>
      </a:lvl4pPr>
      <a:lvl5pPr marL="137477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5pPr>
      <a:lvl6pPr marL="18319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6pPr>
      <a:lvl7pPr marL="22891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7pPr>
      <a:lvl8pPr marL="27463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8pPr>
      <a:lvl9pPr marL="32035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686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 in Arial 18 font size</a:t>
            </a:r>
          </a:p>
          <a:p>
            <a:pPr lvl="1"/>
            <a:r>
              <a:rPr lang="en-US" smtClean="0"/>
              <a:t>Second level in Arial 16 font size</a:t>
            </a:r>
          </a:p>
          <a:p>
            <a:pPr lvl="2"/>
            <a:r>
              <a:rPr lang="en-US" smtClean="0"/>
              <a:t>Third level in Arial 14 font size</a:t>
            </a:r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921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 Arial 36 font 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7813"/>
          </a:xfrm>
          <a:prstGeom prst="rect">
            <a:avLst/>
          </a:prstGeom>
          <a:solidFill>
            <a:srgbClr val="EB8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511300"/>
            <a:ext cx="86106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p.</a:t>
            </a:r>
            <a:fld id="{B7D6DFFB-3ABD-4545-A00C-24EF879C8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4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4770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D4D4D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Unrestricted Internal Use</a:t>
            </a:r>
          </a:p>
          <a:p>
            <a:pPr>
              <a:defRPr/>
            </a:pPr>
            <a:r>
              <a:rPr lang="en-US"/>
              <a:t>© 2011, Carestream Health</a:t>
            </a:r>
          </a:p>
        </p:txBody>
      </p:sp>
      <p:sp>
        <p:nvSpPr>
          <p:cNvPr id="647176" name="AutoShape 8" descr="Newsprint"/>
          <p:cNvSpPr>
            <a:spLocks noChangeArrowheads="1"/>
          </p:cNvSpPr>
          <p:nvPr/>
        </p:nvSpPr>
        <p:spPr bwMode="auto">
          <a:xfrm rot="-253206">
            <a:off x="6999288" y="6153150"/>
            <a:ext cx="1839912" cy="473075"/>
          </a:xfrm>
          <a:prstGeom prst="roundRect">
            <a:avLst>
              <a:gd name="adj" fmla="val 16667"/>
            </a:avLst>
          </a:prstGeom>
          <a:blipFill dpi="0" rotWithShape="1">
            <a:blip r:embed="rId13" cstate="print">
              <a:alphaModFix amt="20000"/>
            </a:blip>
            <a:srcRect/>
            <a:tile tx="0" ty="0" sx="100000" sy="100000" flip="none" algn="tl"/>
          </a:blipFill>
          <a:ln w="508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b="1">
                <a:solidFill>
                  <a:srgbClr val="800000"/>
                </a:solidFill>
                <a:latin typeface="OCR A Std" pitchFamily="49" charset="0"/>
                <a:cs typeface="Andalus" pitchFamily="2" charset="-78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5000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282575" indent="-168275" algn="l" rtl="0" eaLnBrk="0" fontAlgn="ctr" hangingPunct="0">
        <a:spcBef>
          <a:spcPct val="0"/>
        </a:spcBef>
        <a:spcAft>
          <a:spcPct val="50000"/>
        </a:spcAft>
        <a:buClr>
          <a:srgbClr val="EB8519"/>
        </a:buClr>
        <a:buSzPct val="15000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573088" indent="-117475" algn="l" rtl="0" eaLnBrk="0" fontAlgn="ctr" hangingPunct="0">
        <a:spcBef>
          <a:spcPct val="0"/>
        </a:spcBef>
        <a:spcAft>
          <a:spcPct val="50000"/>
        </a:spcAft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3pPr>
      <a:lvl4pPr marL="11366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Helvetica" pitchFamily="34" charset="0"/>
          <a:cs typeface="+mn-cs"/>
        </a:defRPr>
      </a:lvl4pPr>
      <a:lvl5pPr marL="147637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5pPr>
      <a:lvl6pPr marL="19335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6pPr>
      <a:lvl7pPr marL="23907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7pPr>
      <a:lvl8pPr marL="28479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8pPr>
      <a:lvl9pPr marL="33051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921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Use as closing slide to your presentation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686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Highlight slide, select Design from tool bar and apply slide design to selected slide then go to  Slide Layout and select Blanks.</a:t>
            </a:r>
          </a:p>
          <a:p>
            <a:pPr lvl="0"/>
            <a:r>
              <a:rPr lang="en-US" smtClean="0"/>
              <a:t>Title and text placeholders should be removed and only the Carestream Logo will appear on a blank white slide background.</a:t>
            </a:r>
          </a:p>
        </p:txBody>
      </p:sp>
      <p:pic>
        <p:nvPicPr>
          <p:cNvPr id="514057" name="Picture 7" descr="carestream_logo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0400" y="2057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charset="0"/>
          <a:cs typeface="Arial" charset="0"/>
        </a:defRPr>
      </a:lvl9pPr>
    </p:titleStyle>
    <p:bodyStyle>
      <a:lvl1pPr marL="342900" indent="-341313" algn="l" rtl="0" eaLnBrk="0" fontAlgn="base" hangingPunct="0">
        <a:spcBef>
          <a:spcPct val="100000"/>
        </a:spcBef>
        <a:spcAft>
          <a:spcPct val="500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168275" algn="l" rtl="0" eaLnBrk="0" fontAlgn="ctr" hangingPunct="0">
        <a:spcBef>
          <a:spcPct val="0"/>
        </a:spcBef>
        <a:spcAft>
          <a:spcPct val="50000"/>
        </a:spcAft>
        <a:buClr>
          <a:srgbClr val="EB8519"/>
        </a:buClr>
        <a:buSzPct val="150000"/>
        <a:buChar char="•"/>
        <a:defRPr sz="1600">
          <a:solidFill>
            <a:schemeClr val="tx1"/>
          </a:solidFill>
          <a:latin typeface="Microsoft Sans Serif" pitchFamily="34" charset="0"/>
          <a:cs typeface="+mn-cs"/>
        </a:defRPr>
      </a:lvl2pPr>
      <a:lvl3pPr marL="574675" indent="-117475" algn="l" rtl="0" eaLnBrk="0" fontAlgn="ctr" hangingPunct="0">
        <a:spcBef>
          <a:spcPct val="0"/>
        </a:spcBef>
        <a:spcAft>
          <a:spcPct val="50000"/>
        </a:spcAft>
        <a:buFont typeface="Arial" charset="0"/>
        <a:buChar char="–"/>
        <a:defRPr sz="1400">
          <a:solidFill>
            <a:schemeClr val="tx1"/>
          </a:solidFill>
          <a:latin typeface="Microsoft Sans Serif" pitchFamily="34" charset="0"/>
          <a:cs typeface="+mn-cs"/>
        </a:defRPr>
      </a:lvl3pPr>
      <a:lvl4pPr marL="10350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Helvetica" pitchFamily="34" charset="0"/>
          <a:cs typeface="+mn-cs"/>
        </a:defRPr>
      </a:lvl4pPr>
      <a:lvl5pPr marL="137477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5pPr>
      <a:lvl6pPr marL="18319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6pPr>
      <a:lvl7pPr marL="22891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7pPr>
      <a:lvl8pPr marL="27463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8pPr>
      <a:lvl9pPr marL="3203575" indent="-2254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Unrestricted Internal Use</a:t>
            </a:r>
          </a:p>
          <a:p>
            <a:pPr>
              <a:defRPr/>
            </a:pPr>
            <a:r>
              <a:rPr lang="en-US" smtClean="0"/>
              <a:t>© 2011, Carestream Health</a:t>
            </a:r>
          </a:p>
        </p:txBody>
      </p:sp>
      <p:sp>
        <p:nvSpPr>
          <p:cNvPr id="10243" name="Rectang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Image Suite /</a:t>
            </a:r>
            <a:br>
              <a:rPr lang="en-US" dirty="0" smtClean="0"/>
            </a:br>
            <a:r>
              <a:rPr lang="en-US" dirty="0" smtClean="0"/>
              <a:t>V4 Software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44" name="Rectang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1800" smtClean="0"/>
              <a:t>Simple. Affordable. Powerful. </a:t>
            </a:r>
          </a:p>
        </p:txBody>
      </p:sp>
      <p:pic>
        <p:nvPicPr>
          <p:cNvPr id="10245" name="Picture 6" descr="C:\DATA\Users\19008375\My Documents\Image Suite V3\Images\PNGreqt_090512\PNGreqt_090512\ImageSuiteV2Monitor_0720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200400"/>
            <a:ext cx="22558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Available Options</a:t>
            </a:r>
          </a:p>
        </p:txBody>
      </p:sp>
      <p:sp>
        <p:nvSpPr>
          <p:cNvPr id="18435" name="Rectangle 18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8307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/>
              <a:t> Mini-PACS Archiving Software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/>
              <a:t> Tablet Viewer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/>
              <a:t> Web Viewer License(s)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/>
              <a:t> Long-Length Imaging Cassette/</a:t>
            </a:r>
            <a:r>
              <a:rPr lang="en-US" sz="2000" dirty="0" err="1" smtClean="0"/>
              <a:t>Wallstand</a:t>
            </a:r>
            <a:r>
              <a:rPr lang="en-US" sz="2000" dirty="0" smtClean="0"/>
              <a:t>/Caddy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/>
              <a:t> DICOM Store Service Class Provider (SCP)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sz="12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8307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000" dirty="0" smtClean="0"/>
              <a:t>CR TQT Phantom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000" dirty="0" smtClean="0"/>
              <a:t> Clinical Report Software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000" dirty="0" smtClean="0"/>
              <a:t>Mammography Feature Software (Outside USA)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000" dirty="0" smtClean="0"/>
              <a:t>Web Appointment Multiple Instance License</a:t>
            </a: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AF9C4C99-5CA7-41CF-AF12-1FDAD0AA5B3F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Unrestricted Internal Use</a:t>
            </a:r>
          </a:p>
          <a:p>
            <a:pPr>
              <a:defRPr/>
            </a:pPr>
            <a:r>
              <a:rPr lang="en-US" dirty="0" smtClean="0"/>
              <a:t>© 2011, </a:t>
            </a:r>
            <a:r>
              <a:rPr lang="en-US" dirty="0" err="1" smtClean="0"/>
              <a:t>Carestream</a:t>
            </a:r>
            <a:r>
              <a:rPr lang="en-US" dirty="0" smtClean="0"/>
              <a:t> Health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65502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FDA 510(k) Clearance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0225E573-F33F-42D0-B4D6-729AFE8DA0E4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Unrestricted Internal Use</a:t>
            </a:r>
          </a:p>
          <a:p>
            <a:pPr>
              <a:defRPr/>
            </a:pPr>
            <a:r>
              <a:rPr lang="en-US" smtClean="0"/>
              <a:t>© 2011, Carestream Health</a:t>
            </a:r>
          </a:p>
        </p:txBody>
      </p:sp>
      <p:sp>
        <p:nvSpPr>
          <p:cNvPr id="1946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Carestream’s Perfect Companions</a:t>
            </a:r>
          </a:p>
        </p:txBody>
      </p:sp>
      <p:pic>
        <p:nvPicPr>
          <p:cNvPr id="675850" name="Picture 10" descr="MC90043253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51" name="Picture 11" descr="MC90043253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8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381000" y="19812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Image Suite</a:t>
            </a:r>
          </a:p>
        </p:txBody>
      </p:sp>
      <p:pic>
        <p:nvPicPr>
          <p:cNvPr id="19464" name="Picture 7" descr="CSH_VitaCR"/>
          <p:cNvPicPr>
            <a:picLocks noChangeAspect="1" noChangeArrowheads="1"/>
          </p:cNvPicPr>
          <p:nvPr/>
        </p:nvPicPr>
        <p:blipFill>
          <a:blip r:embed="rId3" cstate="print"/>
          <a:srcRect l="7104" t="23242" r="42816" b="9528"/>
          <a:stretch>
            <a:fillRect/>
          </a:stretch>
        </p:blipFill>
        <p:spPr bwMode="auto">
          <a:xfrm>
            <a:off x="3429000" y="2895600"/>
            <a:ext cx="2296430" cy="13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2743200" y="19812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Vita CR Scanners</a:t>
            </a:r>
            <a:endParaRPr lang="en-US" sz="2000" b="1" dirty="0"/>
          </a:p>
        </p:txBody>
      </p:sp>
      <p:pic>
        <p:nvPicPr>
          <p:cNvPr id="19469" name="Picture 8" descr="CSH_5700_straight_film"/>
          <p:cNvPicPr>
            <a:picLocks noChangeAspect="1" noChangeArrowheads="1"/>
          </p:cNvPicPr>
          <p:nvPr/>
        </p:nvPicPr>
        <p:blipFill>
          <a:blip r:embed="rId4" cstate="print"/>
          <a:srcRect l="5956" r="4715"/>
          <a:stretch>
            <a:fillRect/>
          </a:stretch>
        </p:blipFill>
        <p:spPr bwMode="auto">
          <a:xfrm>
            <a:off x="6934200" y="2590800"/>
            <a:ext cx="2000970" cy="19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858000" y="1981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DryView Printers</a:t>
            </a:r>
          </a:p>
        </p:txBody>
      </p:sp>
      <p:pic>
        <p:nvPicPr>
          <p:cNvPr id="19467" name="Picture 15" descr="C:\DATA\Users\19008375\My Documents\Image Suite V3\Images\ImageSuite_JPGreqt090512\ImageSuiteV2Monitor_072012_smhires.jpg"/>
          <p:cNvPicPr>
            <a:picLocks noChangeAspect="1" noChangeArrowheads="1"/>
          </p:cNvPicPr>
          <p:nvPr/>
        </p:nvPicPr>
        <p:blipFill>
          <a:blip r:embed="rId5" cstate="print"/>
          <a:srcRect b="45833"/>
          <a:stretch>
            <a:fillRect/>
          </a:stretch>
        </p:blipFill>
        <p:spPr bwMode="auto">
          <a:xfrm>
            <a:off x="152400" y="2514600"/>
            <a:ext cx="1981200" cy="193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667EA55D-53ED-409C-B6AA-68C09662D7B5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Unrestricted Internal Use</a:t>
            </a:r>
          </a:p>
          <a:p>
            <a:pPr>
              <a:defRPr/>
            </a:pPr>
            <a:r>
              <a:rPr lang="en-US" smtClean="0"/>
              <a:t>© 2011, Carestream Health</a:t>
            </a:r>
          </a:p>
        </p:txBody>
      </p:sp>
      <p:sp>
        <p:nvSpPr>
          <p:cNvPr id="2150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2150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800" dirty="0" smtClean="0"/>
              <a:t>Image Suite is an Acquisition Software with an Optional Mini-PACs solution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800" dirty="0" smtClean="0"/>
              <a:t>All-in-one software that is Simple to use, Affordable, Powerful and Flexible with a number of tools to increase workflow efficiency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800" dirty="0" smtClean="0"/>
              <a:t>Designed for Small Clinics or Private Practices </a:t>
            </a:r>
          </a:p>
          <a:p>
            <a:pPr lvl="1" eaLnBrk="1" hangingPunct="1"/>
            <a:r>
              <a:rPr lang="en-US" sz="1800" dirty="0" smtClean="0"/>
              <a:t>General radiology (including mammography Outside US)</a:t>
            </a:r>
          </a:p>
          <a:p>
            <a:pPr lvl="1" eaLnBrk="1" hangingPunct="1"/>
            <a:r>
              <a:rPr lang="en-US" sz="1800" dirty="0" smtClean="0"/>
              <a:t>Chiropractic medicine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800" dirty="0" smtClean="0"/>
              <a:t>Perfect bundle with the Carestream’s CR Scanners </a:t>
            </a:r>
            <a:r>
              <a:rPr lang="it-IT" sz="1800" dirty="0" smtClean="0"/>
              <a:t>and DryView Printers </a:t>
            </a:r>
          </a:p>
        </p:txBody>
      </p:sp>
      <p:pic>
        <p:nvPicPr>
          <p:cNvPr id="21510" name="Picture 6" descr="CSH_ProdcutLineUp_ReflAdjus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975" y="6508750"/>
            <a:ext cx="13430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/>
          </p:cNvSpPr>
          <p:nvPr/>
        </p:nvSpPr>
        <p:spPr bwMode="auto">
          <a:xfrm>
            <a:off x="2286000" y="5867400"/>
            <a:ext cx="457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  <a:spcAft>
                <a:spcPct val="50000"/>
              </a:spcAft>
              <a:buFont typeface="Arial" charset="0"/>
              <a:buNone/>
            </a:pPr>
            <a:r>
              <a:rPr lang="en-US" sz="2400"/>
              <a:t>Simple. Affordable. Powerful.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96BB49B6-3AB3-4BB5-B81C-47E86CE1F34E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Unrestricted Internal Use</a:t>
            </a:r>
          </a:p>
          <a:p>
            <a:pPr>
              <a:defRPr/>
            </a:pPr>
            <a:r>
              <a:rPr lang="en-US" smtClean="0"/>
              <a:t>© 2011, Carestream Health</a:t>
            </a:r>
          </a:p>
        </p:txBody>
      </p:sp>
      <p:sp>
        <p:nvSpPr>
          <p:cNvPr id="11268" name="Rectangle 108"/>
          <p:cNvSpPr>
            <a:spLocks noGrp="1"/>
          </p:cNvSpPr>
          <p:nvPr>
            <p:ph type="title"/>
          </p:nvPr>
        </p:nvSpPr>
        <p:spPr>
          <a:xfrm>
            <a:off x="228600" y="292100"/>
            <a:ext cx="88392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Image Suite / V4 – A Perfect Software Solution</a:t>
            </a:r>
          </a:p>
        </p:txBody>
      </p:sp>
      <p:sp>
        <p:nvSpPr>
          <p:cNvPr id="11269" name="Rectangle 109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763000" cy="5105400"/>
          </a:xfrm>
        </p:spPr>
        <p:txBody>
          <a:bodyPr/>
          <a:lstStyle/>
          <a:p>
            <a:pPr marL="0" indent="0" eaLnBrk="1" hangingPunct="1">
              <a:spcAft>
                <a:spcPct val="25000"/>
              </a:spcAft>
              <a:buFont typeface="Arial" charset="0"/>
              <a:buNone/>
            </a:pPr>
            <a:r>
              <a:rPr lang="en-US" sz="2000" b="1" dirty="0" smtClean="0"/>
              <a:t>A Complete Digital </a:t>
            </a:r>
            <a:r>
              <a:rPr lang="en-US" sz="2000" b="1" u="sng" dirty="0" smtClean="0">
                <a:solidFill>
                  <a:srgbClr val="EB8519"/>
                </a:solidFill>
              </a:rPr>
              <a:t>Image Acquisition</a:t>
            </a:r>
            <a:r>
              <a:rPr lang="en-US" sz="2000" b="1" dirty="0" smtClean="0"/>
              <a:t> and</a:t>
            </a:r>
            <a:r>
              <a:rPr lang="en-US" sz="2000" b="1" dirty="0" smtClean="0">
                <a:solidFill>
                  <a:srgbClr val="EB8519"/>
                </a:solidFill>
              </a:rPr>
              <a:t> </a:t>
            </a:r>
            <a:r>
              <a:rPr lang="en-US" sz="2000" b="1" u="sng" dirty="0" smtClean="0">
                <a:solidFill>
                  <a:srgbClr val="EB8519"/>
                </a:solidFill>
              </a:rPr>
              <a:t>Optional Archive</a:t>
            </a:r>
            <a:r>
              <a:rPr lang="en-US" sz="2000" b="1" dirty="0" smtClean="0">
                <a:solidFill>
                  <a:srgbClr val="EB8519"/>
                </a:solidFill>
              </a:rPr>
              <a:t> </a:t>
            </a:r>
            <a:r>
              <a:rPr lang="en-US" sz="2000" b="1" dirty="0" smtClean="0"/>
              <a:t>Solution</a:t>
            </a:r>
          </a:p>
          <a:p>
            <a:pPr marL="0" indent="0" eaLnBrk="1" hangingPunct="1">
              <a:spcAft>
                <a:spcPct val="25000"/>
              </a:spcAft>
              <a:buFont typeface="Arial" charset="0"/>
              <a:buNone/>
            </a:pPr>
            <a:r>
              <a:rPr lang="en-US" sz="1800" b="1" dirty="0" smtClean="0"/>
              <a:t>Simple 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sz="1400" dirty="0" smtClean="0"/>
              <a:t>Quickly and easily acquire, process, edit and send images for storage or printing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sz="1400" dirty="0" smtClean="0"/>
              <a:t>Simple to install and training can be completed in less than a day</a:t>
            </a:r>
          </a:p>
          <a:p>
            <a:pPr marL="0" indent="0" eaLnBrk="1" hangingPunct="1">
              <a:spcAft>
                <a:spcPct val="25000"/>
              </a:spcAft>
              <a:buFont typeface="Arial" charset="0"/>
              <a:buNone/>
            </a:pPr>
            <a:r>
              <a:rPr lang="en-US" sz="1800" b="1" dirty="0" smtClean="0"/>
              <a:t>Affordable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sz="1400" dirty="0" smtClean="0"/>
              <a:t>Created for private practices and smaller clinics to offer an economical CR &amp; DR Acquisition and PACS solution</a:t>
            </a:r>
          </a:p>
          <a:p>
            <a:pPr marL="0" indent="0" eaLnBrk="1" hangingPunct="1">
              <a:spcAft>
                <a:spcPct val="25000"/>
              </a:spcAft>
              <a:buFont typeface="Arial" charset="0"/>
              <a:buNone/>
            </a:pPr>
            <a:r>
              <a:rPr lang="en-US" sz="1800" b="1" dirty="0" smtClean="0"/>
              <a:t>Powerful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sz="1400" dirty="0" smtClean="0"/>
              <a:t>All in one system with superior image processing</a:t>
            </a:r>
          </a:p>
          <a:p>
            <a:pPr marL="0" indent="0" eaLnBrk="1" hangingPunct="1">
              <a:spcAft>
                <a:spcPct val="25000"/>
              </a:spcAft>
              <a:buFont typeface="Arial" charset="0"/>
              <a:buNone/>
            </a:pPr>
            <a:r>
              <a:rPr lang="en-US" sz="1800" b="1" dirty="0" smtClean="0"/>
              <a:t>Flexible</a:t>
            </a:r>
            <a:r>
              <a:rPr lang="en-US" sz="1800" dirty="0" smtClean="0"/>
              <a:t> 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sz="1400" dirty="0" smtClean="0"/>
              <a:t>Easily customized to meet your specific business needs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sz="1400" dirty="0" smtClean="0"/>
              <a:t>Get the features you need now, and add capabilities in the future as your practice grows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1D690399-EAD9-4333-A89E-FE6B3B006382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Unrestricted Internal Use</a:t>
            </a:r>
          </a:p>
          <a:p>
            <a:pPr>
              <a:defRPr/>
            </a:pPr>
            <a:r>
              <a:rPr lang="en-US" smtClean="0"/>
              <a:t>© 2011, Carestream Health</a:t>
            </a:r>
          </a:p>
        </p:txBody>
      </p:sp>
      <p:sp>
        <p:nvSpPr>
          <p:cNvPr id="1229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Streamline Your Workflow </a:t>
            </a:r>
          </a:p>
        </p:txBody>
      </p:sp>
      <p:pic>
        <p:nvPicPr>
          <p:cNvPr id="729099" name="Picture 11" descr="arrowIS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0"/>
            <a:ext cx="6858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100" name="Picture 12" descr="arrowIS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54410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101" name="Picture 13" descr="arrowIS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0"/>
            <a:ext cx="6858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102" name="Picture 14" descr="arrowIS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48000"/>
            <a:ext cx="6858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2362200"/>
            <a:ext cx="1719263" cy="1784350"/>
            <a:chOff x="0" y="1488"/>
            <a:chExt cx="1083" cy="1124"/>
          </a:xfrm>
        </p:grpSpPr>
        <p:pic>
          <p:nvPicPr>
            <p:cNvPr id="12311" name="Picture 6" descr="Receptionist-RIS-monit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88"/>
              <a:ext cx="1083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2" name="Text Box 15"/>
            <p:cNvSpPr txBox="1">
              <a:spLocks noChangeArrowheads="1"/>
            </p:cNvSpPr>
            <p:nvPr/>
          </p:nvSpPr>
          <p:spPr bwMode="auto">
            <a:xfrm>
              <a:off x="144" y="2400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Schedule</a:t>
              </a:r>
            </a:p>
          </p:txBody>
        </p:sp>
      </p:grpSp>
      <p:sp>
        <p:nvSpPr>
          <p:cNvPr id="12310" name="Text Box 16"/>
          <p:cNvSpPr txBox="1">
            <a:spLocks noChangeArrowheads="1"/>
          </p:cNvSpPr>
          <p:nvPr/>
        </p:nvSpPr>
        <p:spPr bwMode="auto">
          <a:xfrm>
            <a:off x="2209800" y="3810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Acquire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038600" y="2362200"/>
            <a:ext cx="1216025" cy="1784350"/>
            <a:chOff x="2544" y="1488"/>
            <a:chExt cx="766" cy="1124"/>
          </a:xfrm>
        </p:grpSpPr>
        <p:pic>
          <p:nvPicPr>
            <p:cNvPr id="12307" name="Picture 8" descr="view-edi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1488"/>
              <a:ext cx="622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8" name="Text Box 17"/>
            <p:cNvSpPr txBox="1">
              <a:spLocks noChangeArrowheads="1"/>
            </p:cNvSpPr>
            <p:nvPr/>
          </p:nvSpPr>
          <p:spPr bwMode="auto">
            <a:xfrm>
              <a:off x="2544" y="2400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View/Edit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638800" y="2209800"/>
            <a:ext cx="1828800" cy="1936750"/>
            <a:chOff x="3552" y="1392"/>
            <a:chExt cx="1152" cy="1220"/>
          </a:xfrm>
        </p:grpSpPr>
        <p:pic>
          <p:nvPicPr>
            <p:cNvPr id="12305" name="Picture 9" descr="worklis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1392"/>
              <a:ext cx="898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3552" y="2400"/>
              <a:ext cx="1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Diagnosis/Report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7772400" y="2362200"/>
            <a:ext cx="1371600" cy="1784350"/>
            <a:chOff x="4896" y="1488"/>
            <a:chExt cx="864" cy="1124"/>
          </a:xfrm>
        </p:grpSpPr>
        <p:pic>
          <p:nvPicPr>
            <p:cNvPr id="12303" name="Picture 10" descr="outpu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1488"/>
              <a:ext cx="789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4" name="Text Box 19"/>
            <p:cNvSpPr txBox="1">
              <a:spLocks noChangeArrowheads="1"/>
            </p:cNvSpPr>
            <p:nvPr/>
          </p:nvSpPr>
          <p:spPr bwMode="auto">
            <a:xfrm>
              <a:off x="4896" y="2400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Print/Archive</a:t>
              </a:r>
            </a:p>
          </p:txBody>
        </p:sp>
      </p:grpSp>
      <p:sp>
        <p:nvSpPr>
          <p:cNvPr id="729113" name="Text Box 25"/>
          <p:cNvSpPr txBox="1">
            <a:spLocks noChangeArrowheads="1"/>
          </p:cNvSpPr>
          <p:nvPr/>
        </p:nvSpPr>
        <p:spPr bwMode="auto">
          <a:xfrm>
            <a:off x="1676400" y="51054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EB8519"/>
                </a:solidFill>
              </a:rPr>
              <a:t>All at an Affordable Price</a:t>
            </a:r>
          </a:p>
        </p:txBody>
      </p:sp>
      <p:pic>
        <p:nvPicPr>
          <p:cNvPr id="25" name="Picture 24" descr="Aquire_wDR_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2438400"/>
            <a:ext cx="1565324" cy="13093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2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6D422EA9-DEAD-43A7-9940-0DA36AFC57FA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33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Unrestricted Internal Use</a:t>
            </a:r>
          </a:p>
          <a:p>
            <a:pPr>
              <a:defRPr/>
            </a:pPr>
            <a:r>
              <a:rPr lang="en-US" smtClean="0"/>
              <a:t>© 2011, Carestream Health</a:t>
            </a:r>
          </a:p>
        </p:txBody>
      </p:sp>
      <p:sp>
        <p:nvSpPr>
          <p:cNvPr id="1331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</a:t>
            </a:r>
          </a:p>
        </p:txBody>
      </p:sp>
      <p:sp>
        <p:nvSpPr>
          <p:cNvPr id="13317" name="Rectangle 5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5410200" cy="48307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b="1" dirty="0" smtClean="0"/>
              <a:t>Accelerate the Registration Process – From Anywhere</a:t>
            </a:r>
          </a:p>
          <a:p>
            <a:pPr lvl="1" eaLnBrk="1" hangingPunct="1"/>
            <a:r>
              <a:rPr lang="en-US" dirty="0" smtClean="0"/>
              <a:t>Register patients remotely with Web-based software</a:t>
            </a:r>
          </a:p>
          <a:p>
            <a:pPr lvl="1" eaLnBrk="1" hangingPunct="1"/>
            <a:r>
              <a:rPr lang="en-US" dirty="0" smtClean="0"/>
              <a:t>Selection graphics allow for quick and easy picking of the body parts and views</a:t>
            </a:r>
          </a:p>
          <a:p>
            <a:pPr lvl="1" eaLnBrk="1" hangingPunct="1"/>
            <a:r>
              <a:rPr lang="en-US" dirty="0" smtClean="0"/>
              <a:t>Add new body parts and views, edit existing ones or apply custom processing</a:t>
            </a:r>
          </a:p>
          <a:p>
            <a:pPr lvl="1" eaLnBrk="1" hangingPunct="1"/>
            <a:r>
              <a:rPr lang="en-US" dirty="0" smtClean="0"/>
              <a:t>Connect with DICOM Modality </a:t>
            </a:r>
            <a:r>
              <a:rPr lang="en-US" dirty="0" err="1" smtClean="0"/>
              <a:t>Worklist</a:t>
            </a:r>
            <a:r>
              <a:rPr lang="en-US" dirty="0" smtClean="0"/>
              <a:t> or HL7 Compliant EMR/RIS systems for a simplified registration</a:t>
            </a:r>
          </a:p>
        </p:txBody>
      </p:sp>
      <p:pic>
        <p:nvPicPr>
          <p:cNvPr id="13318" name="Picture 6" descr="Receptionist-RIS-mon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"/>
            <a:ext cx="17192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C:\DATA\Users\19008375\My Documents\Image Suite V3\Images\PNGreqt_090512\PNGreqt_090512\CSH_ImageSuiteV3_Flipped_smhires.png"/>
          <p:cNvPicPr>
            <a:picLocks noChangeAspect="1" noChangeArrowheads="1"/>
          </p:cNvPicPr>
          <p:nvPr/>
        </p:nvPicPr>
        <p:blipFill>
          <a:blip r:embed="rId3" cstate="print"/>
          <a:srcRect b="56944"/>
          <a:stretch>
            <a:fillRect/>
          </a:stretch>
        </p:blipFill>
        <p:spPr bwMode="auto">
          <a:xfrm>
            <a:off x="5867400" y="2514600"/>
            <a:ext cx="2657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7B13AA63-4D67-4570-9CE0-9B374AF00F92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43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Unrestricted Internal Use</a:t>
            </a:r>
          </a:p>
          <a:p>
            <a:pPr>
              <a:defRPr/>
            </a:pPr>
            <a:r>
              <a:rPr lang="en-US" smtClean="0"/>
              <a:t>© 2011, Carestream Health</a:t>
            </a:r>
          </a:p>
        </p:txBody>
      </p:sp>
      <p:sp>
        <p:nvSpPr>
          <p:cNvPr id="1434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Acquire</a:t>
            </a:r>
          </a:p>
        </p:txBody>
      </p:sp>
      <p:sp>
        <p:nvSpPr>
          <p:cNvPr id="14341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6629400" cy="4830763"/>
          </a:xfrm>
        </p:spPr>
        <p:txBody>
          <a:bodyPr/>
          <a:lstStyle/>
          <a:p>
            <a:pPr lvl="1" eaLnBrk="1" hangingPunct="1"/>
            <a:r>
              <a:rPr lang="en-US" dirty="0" smtClean="0"/>
              <a:t>Touch friendly user </a:t>
            </a:r>
            <a:r>
              <a:rPr lang="en-US" dirty="0" err="1" smtClean="0"/>
              <a:t>in</a:t>
            </a:r>
            <a:r>
              <a:rPr lang="en-US" b="1" dirty="0" err="1" smtClean="0"/>
              <a:t>Capture</a:t>
            </a:r>
            <a:r>
              <a:rPr lang="en-US" b="1" dirty="0" smtClean="0"/>
              <a:t> High-quality Images Quickly and Easily by Pairing Image Suite with Carestream CR Systems</a:t>
            </a:r>
          </a:p>
          <a:p>
            <a:pPr lvl="1" eaLnBrk="1" hangingPunct="1"/>
            <a:r>
              <a:rPr lang="en-US" dirty="0" smtClean="0"/>
              <a:t>Interface allows simple navigation for an enhanced user experience</a:t>
            </a:r>
          </a:p>
          <a:p>
            <a:pPr lvl="1" eaLnBrk="1" hangingPunct="1"/>
            <a:r>
              <a:rPr lang="en-US" dirty="0" smtClean="0"/>
              <a:t>Count on consistent image quality with Enhanced Visualization Image Processing (EVP+)</a:t>
            </a:r>
          </a:p>
          <a:p>
            <a:pPr lvl="1" eaLnBrk="1" hangingPunct="1"/>
            <a:r>
              <a:rPr lang="en-US" dirty="0" smtClean="0"/>
              <a:t>Clinical tools and applications including circular masking, histogram, ROI analysis, reject analysis and more</a:t>
            </a:r>
          </a:p>
          <a:p>
            <a:pPr lvl="1" eaLnBrk="1" hangingPunct="1"/>
            <a:r>
              <a:rPr lang="en-US" dirty="0" smtClean="0"/>
              <a:t>Reference positioning images and sample X-ray image guides can improve image quality and accelerate workflow</a:t>
            </a:r>
          </a:p>
          <a:p>
            <a:pPr lvl="1" eaLnBrk="1" hangingPunct="1"/>
            <a:r>
              <a:rPr lang="en-US" dirty="0" smtClean="0"/>
              <a:t>Option to automatically acquire DAP and technique information eliminating the need for manual entry*</a:t>
            </a:r>
          </a:p>
        </p:txBody>
      </p:sp>
      <p:pic>
        <p:nvPicPr>
          <p:cNvPr id="14343" name="Picture 6" descr="C:\DATA\Users\19008375\My Documents\Image Suite V3\Images\PNGreqt_090512\PNGreqt_090512\ImageSuiteV2Monitor_072012.png"/>
          <p:cNvPicPr>
            <a:picLocks noChangeAspect="1" noChangeArrowheads="1"/>
          </p:cNvPicPr>
          <p:nvPr/>
        </p:nvPicPr>
        <p:blipFill>
          <a:blip r:embed="rId2" cstate="print"/>
          <a:srcRect l="7500" t="1389" b="48260"/>
          <a:stretch>
            <a:fillRect/>
          </a:stretch>
        </p:blipFill>
        <p:spPr bwMode="auto">
          <a:xfrm>
            <a:off x="6629400" y="1600200"/>
            <a:ext cx="22558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quire_wDR_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304800"/>
            <a:ext cx="1434880" cy="1200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6627168"/>
            <a:ext cx="373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*Contact </a:t>
            </a:r>
            <a:r>
              <a:rPr lang="en-US" sz="900" dirty="0" err="1" smtClean="0"/>
              <a:t>Carestream</a:t>
            </a:r>
            <a:r>
              <a:rPr lang="en-US" sz="900" dirty="0" smtClean="0"/>
              <a:t> to see if a specific generator/DAP is supported</a:t>
            </a:r>
            <a:endParaRPr lang="en-US" sz="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3D47FB5A-2532-49A3-93F1-99858BC03A6D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Unrestricted Internal Use</a:t>
            </a:r>
          </a:p>
          <a:p>
            <a:pPr>
              <a:defRPr/>
            </a:pPr>
            <a:r>
              <a:rPr lang="en-US" smtClean="0"/>
              <a:t>© 2011, Carestream Health</a:t>
            </a:r>
          </a:p>
        </p:txBody>
      </p:sp>
      <p:sp>
        <p:nvSpPr>
          <p:cNvPr id="1536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View/Edit</a:t>
            </a:r>
          </a:p>
        </p:txBody>
      </p:sp>
      <p:sp>
        <p:nvSpPr>
          <p:cNvPr id="15365" name="Rectangle 3"/>
          <p:cNvSpPr>
            <a:spLocks noGrp="1"/>
          </p:cNvSpPr>
          <p:nvPr>
            <p:ph type="body" sz="half" idx="1"/>
          </p:nvPr>
        </p:nvSpPr>
        <p:spPr>
          <a:xfrm>
            <a:off x="152400" y="1676400"/>
            <a:ext cx="8458200" cy="48307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b="1" dirty="0" smtClean="0"/>
              <a:t>Obtain High-quality Images</a:t>
            </a:r>
          </a:p>
          <a:p>
            <a:pPr lvl="1" eaLnBrk="1" hangingPunct="1"/>
            <a:r>
              <a:rPr lang="en-US" dirty="0" smtClean="0"/>
              <a:t>Improve workflow and productivity with a simple, easy-to-use acquisition screen</a:t>
            </a:r>
          </a:p>
          <a:p>
            <a:pPr lvl="1" eaLnBrk="1" hangingPunct="1"/>
            <a:r>
              <a:rPr lang="en-US" dirty="0" smtClean="0"/>
              <a:t>Utilize up to 8 concurrent web viewer sessions (Archive includes 4 Web CLs)</a:t>
            </a:r>
          </a:p>
          <a:p>
            <a:pPr lvl="1" eaLnBrk="1" hangingPunct="1"/>
            <a:r>
              <a:rPr lang="en-US" dirty="0" smtClean="0"/>
              <a:t>Access patient images and reports anywhere with the Tablet Viewer on an iPad</a:t>
            </a:r>
          </a:p>
          <a:p>
            <a:pPr lvl="1" eaLnBrk="1" hangingPunct="1"/>
            <a:r>
              <a:rPr lang="en-US" dirty="0" smtClean="0"/>
              <a:t>Specialized measurement tools for Chiropractic and Orthopedic</a:t>
            </a:r>
          </a:p>
          <a:p>
            <a:pPr lvl="1" eaLnBrk="1" hangingPunct="1"/>
            <a:r>
              <a:rPr lang="en-US" dirty="0" smtClean="0"/>
              <a:t>Automatic and Manual Stitch Editors allow you to manipulate and paste individual images together (now standard with system)*</a:t>
            </a:r>
            <a:endParaRPr lang="en-US" sz="1100" dirty="0" smtClean="0"/>
          </a:p>
          <a:p>
            <a:pPr lvl="1" eaLnBrk="1" hangingPunct="1"/>
            <a:r>
              <a:rPr lang="en-US" dirty="0" smtClean="0"/>
              <a:t>Fine-tune image processing using simple slide bars to adjust brightness, contrast, and sharpness</a:t>
            </a:r>
          </a:p>
          <a:p>
            <a:pPr lvl="1" eaLnBrk="1" hangingPunct="1"/>
            <a:r>
              <a:rPr lang="en-US" dirty="0" smtClean="0"/>
              <a:t>Access full bit-depth images at host workstation</a:t>
            </a:r>
          </a:p>
          <a:p>
            <a:pPr lvl="1" eaLnBrk="1" hangingPunct="1"/>
            <a:r>
              <a:rPr lang="en-US" dirty="0" smtClean="0"/>
              <a:t>Customize your image orientation with an arbitrary rotation tool</a:t>
            </a:r>
          </a:p>
        </p:txBody>
      </p:sp>
      <p:pic>
        <p:nvPicPr>
          <p:cNvPr id="15366" name="Picture 4" descr="view-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04800"/>
            <a:ext cx="9874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6400800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*Automatic stitching for CR Portable LLI Cassette Only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3D47FB5A-2532-49A3-93F1-99858BC03A6D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Unrestricted Internal Use</a:t>
            </a:r>
          </a:p>
          <a:p>
            <a:pPr>
              <a:defRPr/>
            </a:pPr>
            <a:r>
              <a:rPr lang="en-US" smtClean="0"/>
              <a:t>© 2011, Carestream Health</a:t>
            </a:r>
          </a:p>
        </p:txBody>
      </p:sp>
      <p:sp>
        <p:nvSpPr>
          <p:cNvPr id="1536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Advanced Measurement Tools</a:t>
            </a:r>
            <a:endParaRPr lang="en-US" dirty="0" smtClean="0"/>
          </a:p>
        </p:txBody>
      </p:sp>
      <p:sp>
        <p:nvSpPr>
          <p:cNvPr id="1536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2286001"/>
            <a:ext cx="3810000" cy="3200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600" dirty="0" smtClean="0"/>
              <a:t>• </a:t>
            </a:r>
            <a:r>
              <a:rPr lang="en-US" sz="1600" dirty="0" err="1" smtClean="0"/>
              <a:t>Gonstead</a:t>
            </a:r>
            <a:r>
              <a:rPr lang="en-US" sz="1600" dirty="0" smtClean="0"/>
              <a:t> Measurement Tool </a:t>
            </a:r>
            <a:br>
              <a:rPr lang="en-US" sz="1600" dirty="0" smtClean="0"/>
            </a:br>
            <a:r>
              <a:rPr lang="en-US" sz="1600" dirty="0" smtClean="0"/>
              <a:t>• Cervical Curve Measurement Tool </a:t>
            </a:r>
            <a:br>
              <a:rPr lang="en-US" sz="1600" dirty="0" smtClean="0"/>
            </a:br>
            <a:r>
              <a:rPr lang="en-US" sz="1600" dirty="0" smtClean="0"/>
              <a:t>• Lumbar Curve Measurement Tool </a:t>
            </a:r>
            <a:br>
              <a:rPr lang="en-US" sz="1600" dirty="0" smtClean="0"/>
            </a:br>
            <a:r>
              <a:rPr lang="en-US" sz="1600" dirty="0" smtClean="0"/>
              <a:t>• Measure from Vertical Tool </a:t>
            </a:r>
            <a:br>
              <a:rPr lang="en-US" sz="1600" dirty="0" smtClean="0"/>
            </a:br>
            <a:r>
              <a:rPr lang="en-US" sz="1600" dirty="0" smtClean="0"/>
              <a:t>• Measure </a:t>
            </a:r>
            <a:r>
              <a:rPr lang="en-US" sz="1600" smtClean="0"/>
              <a:t>form </a:t>
            </a:r>
            <a:r>
              <a:rPr lang="en-US" sz="1600" smtClean="0"/>
              <a:t>Horizontal </a:t>
            </a:r>
            <a:r>
              <a:rPr lang="en-US" sz="1600" dirty="0" smtClean="0"/>
              <a:t>Tool </a:t>
            </a:r>
            <a:br>
              <a:rPr lang="en-US" sz="1600" dirty="0" smtClean="0"/>
            </a:br>
            <a:r>
              <a:rPr lang="en-US" sz="1600" dirty="0" smtClean="0"/>
              <a:t>• Vertical Axis Line Tool </a:t>
            </a:r>
            <a:br>
              <a:rPr lang="en-US" sz="1600" dirty="0" smtClean="0"/>
            </a:br>
            <a:r>
              <a:rPr lang="en-US" sz="1600" dirty="0" smtClean="0"/>
              <a:t>• Line Extension Tool </a:t>
            </a:r>
            <a:br>
              <a:rPr lang="en-US" sz="1600" dirty="0" smtClean="0"/>
            </a:br>
            <a:r>
              <a:rPr lang="en-US" sz="1600" dirty="0" smtClean="0"/>
              <a:t>• George's Line Tool </a:t>
            </a:r>
            <a:br>
              <a:rPr lang="en-US" sz="1600" dirty="0" smtClean="0"/>
            </a:br>
            <a:r>
              <a:rPr lang="en-US" sz="1600" dirty="0" smtClean="0"/>
              <a:t>• Goniometry Measurement Tool </a:t>
            </a:r>
            <a:br>
              <a:rPr lang="en-US" sz="1600" dirty="0" smtClean="0"/>
            </a:br>
            <a:r>
              <a:rPr lang="en-US" sz="1600" dirty="0" smtClean="0"/>
              <a:t>• </a:t>
            </a:r>
            <a:r>
              <a:rPr lang="en-US" sz="1600" dirty="0" err="1" smtClean="0"/>
              <a:t>Coxometry</a:t>
            </a:r>
            <a:r>
              <a:rPr lang="en-US" sz="1600" dirty="0" smtClean="0"/>
              <a:t> Measurement Tool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15366" name="Picture 4" descr="view-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04800"/>
            <a:ext cx="9874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6400800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*Automatic stitching for CR Portable LLI Cassette Only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  <a:cs typeface="+mn-cs"/>
              </a:rPr>
              <a:t>Image Suite V4 Chiropractic Tools Include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2286000"/>
            <a:ext cx="342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• Offset Cobb Angle </a:t>
            </a:r>
            <a:br>
              <a:rPr lang="en-US" sz="1600" dirty="0" smtClean="0"/>
            </a:br>
            <a:r>
              <a:rPr lang="en-US" sz="1600" dirty="0" smtClean="0"/>
              <a:t>• Extended Cobb Angle </a:t>
            </a:r>
            <a:br>
              <a:rPr lang="en-US" sz="1600" dirty="0" smtClean="0"/>
            </a:br>
            <a:r>
              <a:rPr lang="en-US" sz="1600" dirty="0" smtClean="0"/>
              <a:t>• Mark Spot 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Line </a:t>
            </a:r>
            <a:r>
              <a:rPr lang="en-US" sz="1600" dirty="0" smtClean="0"/>
              <a:t>Ratio </a:t>
            </a:r>
            <a:br>
              <a:rPr lang="en-US" sz="1600" dirty="0" smtClean="0"/>
            </a:br>
            <a:r>
              <a:rPr lang="en-US" sz="1600" dirty="0" smtClean="0"/>
              <a:t>• Vertical Deflection </a:t>
            </a:r>
            <a:br>
              <a:rPr lang="en-US" sz="1600" dirty="0" smtClean="0"/>
            </a:br>
            <a:r>
              <a:rPr lang="en-US" sz="1600" dirty="0" smtClean="0"/>
              <a:t>• Horizontal Deflection </a:t>
            </a:r>
            <a:br>
              <a:rPr lang="en-US" sz="1600" dirty="0" smtClean="0"/>
            </a:br>
            <a:r>
              <a:rPr lang="en-US" sz="1600" dirty="0" smtClean="0"/>
              <a:t>• Absolute Rotation Angle </a:t>
            </a:r>
            <a:br>
              <a:rPr lang="en-US" sz="1600" dirty="0" smtClean="0"/>
            </a:br>
            <a:r>
              <a:rPr lang="en-US" sz="1600" dirty="0" smtClean="0"/>
              <a:t>• Vertebral Compression </a:t>
            </a:r>
            <a:br>
              <a:rPr lang="en-US" sz="1600" dirty="0" smtClean="0"/>
            </a:br>
            <a:r>
              <a:rPr lang="en-US" sz="1600" dirty="0" smtClean="0"/>
              <a:t>• Center Mass with Atlas Plane </a:t>
            </a:r>
            <a:br>
              <a:rPr lang="en-US" sz="1600" dirty="0" smtClean="0"/>
            </a:br>
            <a:r>
              <a:rPr lang="en-US" sz="1600" dirty="0" smtClean="0"/>
              <a:t>• Logan Basic Marking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671DAABF-2BA0-4202-A6C1-FB05C04EF142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Unrestricted Internal Use</a:t>
            </a:r>
          </a:p>
          <a:p>
            <a:pPr>
              <a:defRPr/>
            </a:pPr>
            <a:r>
              <a:rPr lang="en-US" smtClean="0"/>
              <a:t>© 2011, Carestream Health</a:t>
            </a:r>
          </a:p>
        </p:txBody>
      </p:sp>
      <p:sp>
        <p:nvSpPr>
          <p:cNvPr id="1638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Diagnosis/Report</a:t>
            </a:r>
          </a:p>
        </p:txBody>
      </p:sp>
      <p:sp>
        <p:nvSpPr>
          <p:cNvPr id="16389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5486400" cy="48307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b="1" dirty="0" smtClean="0"/>
              <a:t>Speed Diagnoses, Improve Patient Care</a:t>
            </a:r>
          </a:p>
          <a:p>
            <a:pPr lvl="1" eaLnBrk="1" hangingPunct="1"/>
            <a:r>
              <a:rPr lang="en-US" dirty="0" smtClean="0"/>
              <a:t>Boost productivity by viewing multiple images simultaneously via dual-monitor support on Web clients</a:t>
            </a:r>
          </a:p>
          <a:p>
            <a:pPr lvl="1" eaLnBrk="1" hangingPunct="1"/>
            <a:r>
              <a:rPr lang="en-US" dirty="0" smtClean="0"/>
              <a:t>Receive images from CT, MR, Ultrasound and additional CRs/DRs with optional DICOM store SCP</a:t>
            </a:r>
          </a:p>
          <a:p>
            <a:pPr lvl="1" eaLnBrk="1" hangingPunct="1"/>
            <a:r>
              <a:rPr lang="en-US" dirty="0" smtClean="0"/>
              <a:t>Generate and review reports on multiple web clients throughout your facility</a:t>
            </a:r>
          </a:p>
          <a:p>
            <a:pPr lvl="1" eaLnBrk="1" hangingPunct="1"/>
            <a:r>
              <a:rPr lang="en-US" dirty="0" smtClean="0"/>
              <a:t>Perform system quality testing with the CR Total Quality Tool software (now standard with system)</a:t>
            </a:r>
          </a:p>
          <a:p>
            <a:pPr lvl="1" eaLnBrk="1" hangingPunct="1"/>
            <a:r>
              <a:rPr lang="en-US" dirty="0" smtClean="0"/>
              <a:t>Safely transfer DICOM images over the Internet without the necessity of VPN or encrypted tunnel connections using the </a:t>
            </a:r>
            <a:r>
              <a:rPr lang="en-US" dirty="0" err="1" smtClean="0"/>
              <a:t>OmniLink</a:t>
            </a:r>
            <a:r>
              <a:rPr lang="en-US" dirty="0" smtClean="0"/>
              <a:t> software - ideal for mobile applications</a:t>
            </a:r>
          </a:p>
        </p:txBody>
      </p:sp>
      <p:pic>
        <p:nvPicPr>
          <p:cNvPr id="16390" name="Picture 4" descr="workl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28600"/>
            <a:ext cx="125253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Imag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7862" y="1676400"/>
            <a:ext cx="33861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BE2FF21F-6FB7-4F29-B55A-0AE46B7F1112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74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Unrestricted Internal Use</a:t>
            </a:r>
          </a:p>
          <a:p>
            <a:pPr>
              <a:defRPr/>
            </a:pPr>
            <a:r>
              <a:rPr lang="en-US" smtClean="0"/>
              <a:t>© 2011, Carestream Health</a:t>
            </a:r>
          </a:p>
        </p:txBody>
      </p:sp>
      <p:sp>
        <p:nvSpPr>
          <p:cNvPr id="1741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Print/Archive</a:t>
            </a:r>
          </a:p>
        </p:txBody>
      </p:sp>
      <p:sp>
        <p:nvSpPr>
          <p:cNvPr id="17413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5410200" cy="48307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b="1" dirty="0" smtClean="0"/>
              <a:t>Share and Store Images Efficiently</a:t>
            </a:r>
          </a:p>
          <a:p>
            <a:pPr lvl="1" eaLnBrk="1" hangingPunct="1"/>
            <a:r>
              <a:rPr lang="en-US" dirty="0" smtClean="0"/>
              <a:t>Maximize security with on-demand or scheduled backup</a:t>
            </a:r>
          </a:p>
          <a:p>
            <a:pPr lvl="1" eaLnBrk="1" hangingPunct="1"/>
            <a:r>
              <a:rPr lang="en-US" dirty="0" smtClean="0"/>
              <a:t>Perform backups to CDs, NAS or removable USBs for off-line storage</a:t>
            </a:r>
          </a:p>
          <a:p>
            <a:pPr lvl="1" eaLnBrk="1" hangingPunct="1"/>
            <a:r>
              <a:rPr lang="en-US" dirty="0" smtClean="0"/>
              <a:t>Optimize usability of images with JPEG or DICOM export tools</a:t>
            </a:r>
          </a:p>
          <a:p>
            <a:pPr lvl="1" eaLnBrk="1" hangingPunct="1"/>
            <a:r>
              <a:rPr lang="en-US" dirty="0" smtClean="0"/>
              <a:t>Perform multi-format print composition with independent image-editing capabilities</a:t>
            </a:r>
          </a:p>
        </p:txBody>
      </p:sp>
      <p:pic>
        <p:nvPicPr>
          <p:cNvPr id="17414" name="Picture 6" descr="out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0"/>
            <a:ext cx="11795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C:\DATA\Users\19008375\My Documents\Image Suite V3\Screen shots\Acquire Print Multiple 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343400"/>
            <a:ext cx="32004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ICULATE_PRESENTER_VERSION" val="6"/>
  <p:tag name="LMS_COMPLETION_TITLE" val="Carestream Corporate Presentation 20110228"/>
  <p:tag name="LMS_COMPLETION_ID" val="Carestream_Corporate_Presentation_20110228"/>
  <p:tag name="LMS_COMPLETION_VERSION" val="1.0"/>
  <p:tag name="LMS_COMPLETION_DURATION" val="01:00:00"/>
  <p:tag name="LMS_COMPLETION_SCO_TITLE" val="Carestream Corporate Presentation 20110228"/>
  <p:tag name="LMS_COMPLETION_SCO_ID" val="Carestream_Corporate_Presentation_20110228"/>
  <p:tag name="LMS_COMPLETION_EDITION" val="0"/>
  <p:tag name="LMS_COMPLETION_THRESHOLD" val="32"/>
  <p:tag name="LMS_COMPLETION_METHOD" val="VIEW"/>
  <p:tag name="LMS_REPORTING" val="2"/>
  <p:tag name="LMS_DATA_SCORM" val="Yes"/>
  <p:tag name="PUBLISH_TITLE" val="Carestream Corporate Presentation 20110228"/>
  <p:tag name="ARTICULATE_PUBLISH_PATH" val="C:\DATA\USERS\50471365\My Articulate Projects"/>
  <p:tag name="ARTICULATE_LOGO" val="(None selected)"/>
  <p:tag name="ARTICULATE_PRESENTER" val="(None selected)"/>
  <p:tag name="ARTICULATE_PRESENTER_GUID" val="9869030842"/>
  <p:tag name="ARTICULATE_LMS" val="0"/>
  <p:tag name="ARTICULATE_TEMPLATE" val="Marketing"/>
  <p:tag name="ARTICULATE_TEMPLATE_GUID" val="06f97562-52cf-40e2-82b7-70a1d67e2d00"/>
  <p:tag name="LMS_PUBLISH" val="Yes"/>
  <p:tag name="PRESENTER_PREVIEW_MODE" val="0"/>
  <p:tag name="PRESENTER_PREVIEW_START" val="1"/>
  <p:tag name="LMS_PROTOCOL_METHOD" val="SCORM"/>
  <p:tag name="LMS_PROTOCOL_VERSION" val="1.2"/>
  <p:tag name="LAUNCHINNEWWINDOW" val="0"/>
  <p:tag name="LASTPUBLISHED" val="C:\DATA\USERS\50471365\My Articulate Projects\Carestream Corporate Presentation 20110228\player.html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50471365\LOCALS~1\Temp\articulate\presenter\imgtemp\frr43glY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1"/>
  <p:tag name="ARTICULATE_SLIDE_GUID" val="760e7b4a-7e2e-4e4e-b129-70b132bc07d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4"/>
  <p:tag name="ARTICULATE_SLIDE_GUID" val="fffd9476-1efb-44c8-9dd1-2a2ffd595bf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HIDE_SLIDE" val="1"/>
  <p:tag name="ARTICULATE_PLAYLIST_ID" val="-1"/>
  <p:tag name="ARTICULATE_LOCK_SLIDE" val="0"/>
  <p:tag name="ARTICULATE_SLIDE_NAV" val="32"/>
  <p:tag name="ARTICULATE_SLIDE_GUID" val="05f956c7-9a8c-4a21-8169-8a07e4814fc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50471365\LOCALS~1\Temp\articulate\presenter\imgtemp\MaSPJ69t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50471365\LOCALS~1\Temp\articulate\presenter\imgtemp\MaSPJ69t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50471365\LOCALS~1\Temp\articulate\presenter\imgtemp\MaSPJ69t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50471365\LOCALS~1\Temp\articulate\presenter\imgtemp\MaSPJ69t_files\slide0001_image001.png"/>
</p:tagLst>
</file>

<file path=ppt/theme/theme1.xml><?xml version="1.0" encoding="utf-8"?>
<a:theme xmlns:a="http://schemas.openxmlformats.org/drawingml/2006/main" name="6_Office Theme">
  <a:themeElements>
    <a:clrScheme name="6_Office Theme 1">
      <a:dk1>
        <a:srgbClr val="000000"/>
      </a:dk1>
      <a:lt1>
        <a:srgbClr val="FFFFFF"/>
      </a:lt1>
      <a:dk2>
        <a:srgbClr val="67848F"/>
      </a:dk2>
      <a:lt2>
        <a:srgbClr val="7C96A1"/>
      </a:lt2>
      <a:accent1>
        <a:srgbClr val="96D3E5"/>
      </a:accent1>
      <a:accent2>
        <a:srgbClr val="FE7A27"/>
      </a:accent2>
      <a:accent3>
        <a:srgbClr val="FFFFFF"/>
      </a:accent3>
      <a:accent4>
        <a:srgbClr val="000000"/>
      </a:accent4>
      <a:accent5>
        <a:srgbClr val="C9E6F0"/>
      </a:accent5>
      <a:accent6>
        <a:srgbClr val="E66E22"/>
      </a:accent6>
      <a:hlink>
        <a:srgbClr val="4C4C4C"/>
      </a:hlink>
      <a:folHlink>
        <a:srgbClr val="808080"/>
      </a:folHlink>
    </a:clrScheme>
    <a:fontScheme name="6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67848F"/>
        </a:dk2>
        <a:lt2>
          <a:srgbClr val="7C96A1"/>
        </a:lt2>
        <a:accent1>
          <a:srgbClr val="96D3E5"/>
        </a:accent1>
        <a:accent2>
          <a:srgbClr val="FE7A27"/>
        </a:accent2>
        <a:accent3>
          <a:srgbClr val="FFFFFF"/>
        </a:accent3>
        <a:accent4>
          <a:srgbClr val="000000"/>
        </a:accent4>
        <a:accent5>
          <a:srgbClr val="C9E6F0"/>
        </a:accent5>
        <a:accent6>
          <a:srgbClr val="E66E22"/>
        </a:accent6>
        <a:hlink>
          <a:srgbClr val="4C4C4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67848F"/>
      </a:dk2>
      <a:lt2>
        <a:srgbClr val="7C96A1"/>
      </a:lt2>
      <a:accent1>
        <a:srgbClr val="96D3E5"/>
      </a:accent1>
      <a:accent2>
        <a:srgbClr val="FE7A27"/>
      </a:accent2>
      <a:accent3>
        <a:srgbClr val="FFFFFF"/>
      </a:accent3>
      <a:accent4>
        <a:srgbClr val="000000"/>
      </a:accent4>
      <a:accent5>
        <a:srgbClr val="C9E6F0"/>
      </a:accent5>
      <a:accent6>
        <a:srgbClr val="E66E22"/>
      </a:accent6>
      <a:hlink>
        <a:srgbClr val="4C4C4C"/>
      </a:hlink>
      <a:folHlink>
        <a:srgbClr val="808080"/>
      </a:folHlink>
    </a:clrScheme>
    <a:fontScheme name="8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67848F"/>
        </a:dk2>
        <a:lt2>
          <a:srgbClr val="7C96A1"/>
        </a:lt2>
        <a:accent1>
          <a:srgbClr val="96D3E5"/>
        </a:accent1>
        <a:accent2>
          <a:srgbClr val="FE7A27"/>
        </a:accent2>
        <a:accent3>
          <a:srgbClr val="FFFFFF"/>
        </a:accent3>
        <a:accent4>
          <a:srgbClr val="000000"/>
        </a:accent4>
        <a:accent5>
          <a:srgbClr val="C9E6F0"/>
        </a:accent5>
        <a:accent6>
          <a:srgbClr val="E66E22"/>
        </a:accent6>
        <a:hlink>
          <a:srgbClr val="4C4C4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67848F"/>
      </a:dk2>
      <a:lt2>
        <a:srgbClr val="7C96A1"/>
      </a:lt2>
      <a:accent1>
        <a:srgbClr val="96D3E5"/>
      </a:accent1>
      <a:accent2>
        <a:srgbClr val="FE7A27"/>
      </a:accent2>
      <a:accent3>
        <a:srgbClr val="FFFFFF"/>
      </a:accent3>
      <a:accent4>
        <a:srgbClr val="000000"/>
      </a:accent4>
      <a:accent5>
        <a:srgbClr val="C9E6F0"/>
      </a:accent5>
      <a:accent6>
        <a:srgbClr val="E66E22"/>
      </a:accent6>
      <a:hlink>
        <a:srgbClr val="4C4C4C"/>
      </a:hlink>
      <a:folHlink>
        <a:srgbClr val="808080"/>
      </a:folHlink>
    </a:clrScheme>
    <a:fontScheme name="10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 Theme 1">
        <a:dk1>
          <a:srgbClr val="000000"/>
        </a:dk1>
        <a:lt1>
          <a:srgbClr val="FFFFFF"/>
        </a:lt1>
        <a:dk2>
          <a:srgbClr val="67848F"/>
        </a:dk2>
        <a:lt2>
          <a:srgbClr val="7C96A1"/>
        </a:lt2>
        <a:accent1>
          <a:srgbClr val="96D3E5"/>
        </a:accent1>
        <a:accent2>
          <a:srgbClr val="FE7A27"/>
        </a:accent2>
        <a:accent3>
          <a:srgbClr val="FFFFFF"/>
        </a:accent3>
        <a:accent4>
          <a:srgbClr val="000000"/>
        </a:accent4>
        <a:accent5>
          <a:srgbClr val="C9E6F0"/>
        </a:accent5>
        <a:accent6>
          <a:srgbClr val="E66E22"/>
        </a:accent6>
        <a:hlink>
          <a:srgbClr val="4C4C4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67848F"/>
      </a:dk2>
      <a:lt2>
        <a:srgbClr val="7C96A1"/>
      </a:lt2>
      <a:accent1>
        <a:srgbClr val="96D3E5"/>
      </a:accent1>
      <a:accent2>
        <a:srgbClr val="FE7A27"/>
      </a:accent2>
      <a:accent3>
        <a:srgbClr val="FFFFFF"/>
      </a:accent3>
      <a:accent4>
        <a:srgbClr val="000000"/>
      </a:accent4>
      <a:accent5>
        <a:srgbClr val="C9E6F0"/>
      </a:accent5>
      <a:accent6>
        <a:srgbClr val="E66E22"/>
      </a:accent6>
      <a:hlink>
        <a:srgbClr val="4C4C4C"/>
      </a:hlink>
      <a:folHlink>
        <a:srgbClr val="808080"/>
      </a:folHlink>
    </a:clrScheme>
    <a:fontScheme name="7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Theme 1">
        <a:dk1>
          <a:srgbClr val="000000"/>
        </a:dk1>
        <a:lt1>
          <a:srgbClr val="FFFFFF"/>
        </a:lt1>
        <a:dk2>
          <a:srgbClr val="67848F"/>
        </a:dk2>
        <a:lt2>
          <a:srgbClr val="7C96A1"/>
        </a:lt2>
        <a:accent1>
          <a:srgbClr val="96D3E5"/>
        </a:accent1>
        <a:accent2>
          <a:srgbClr val="FE7A27"/>
        </a:accent2>
        <a:accent3>
          <a:srgbClr val="FFFFFF"/>
        </a:accent3>
        <a:accent4>
          <a:srgbClr val="000000"/>
        </a:accent4>
        <a:accent5>
          <a:srgbClr val="C9E6F0"/>
        </a:accent5>
        <a:accent6>
          <a:srgbClr val="E66E22"/>
        </a:accent6>
        <a:hlink>
          <a:srgbClr val="4C4C4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Office Theme">
  <a:themeElements>
    <a:clrScheme name="11_Office Theme 1">
      <a:dk1>
        <a:srgbClr val="000000"/>
      </a:dk1>
      <a:lt1>
        <a:srgbClr val="FFFFFF"/>
      </a:lt1>
      <a:dk2>
        <a:srgbClr val="67848F"/>
      </a:dk2>
      <a:lt2>
        <a:srgbClr val="7C96A1"/>
      </a:lt2>
      <a:accent1>
        <a:srgbClr val="96D3E5"/>
      </a:accent1>
      <a:accent2>
        <a:srgbClr val="FE7A27"/>
      </a:accent2>
      <a:accent3>
        <a:srgbClr val="FFFFFF"/>
      </a:accent3>
      <a:accent4>
        <a:srgbClr val="000000"/>
      </a:accent4>
      <a:accent5>
        <a:srgbClr val="C9E6F0"/>
      </a:accent5>
      <a:accent6>
        <a:srgbClr val="E66E22"/>
      </a:accent6>
      <a:hlink>
        <a:srgbClr val="4C4C4C"/>
      </a:hlink>
      <a:folHlink>
        <a:srgbClr val="808080"/>
      </a:folHlink>
    </a:clrScheme>
    <a:fontScheme name="11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ffice Theme 1">
        <a:dk1>
          <a:srgbClr val="000000"/>
        </a:dk1>
        <a:lt1>
          <a:srgbClr val="FFFFFF"/>
        </a:lt1>
        <a:dk2>
          <a:srgbClr val="67848F"/>
        </a:dk2>
        <a:lt2>
          <a:srgbClr val="7C96A1"/>
        </a:lt2>
        <a:accent1>
          <a:srgbClr val="96D3E5"/>
        </a:accent1>
        <a:accent2>
          <a:srgbClr val="FE7A27"/>
        </a:accent2>
        <a:accent3>
          <a:srgbClr val="FFFFFF"/>
        </a:accent3>
        <a:accent4>
          <a:srgbClr val="000000"/>
        </a:accent4>
        <a:accent5>
          <a:srgbClr val="C9E6F0"/>
        </a:accent5>
        <a:accent6>
          <a:srgbClr val="E66E22"/>
        </a:accent6>
        <a:hlink>
          <a:srgbClr val="4C4C4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513BCF7B5A7478147A3DA071402B0" ma:contentTypeVersion="2" ma:contentTypeDescription="Create a new document." ma:contentTypeScope="" ma:versionID="9c5f510d8b282a5f0c38cdc474971047">
  <xsd:schema xmlns:xsd="http://www.w3.org/2001/XMLSchema" xmlns:p="http://schemas.microsoft.com/office/2006/metadata/properties" targetNamespace="http://schemas.microsoft.com/office/2006/metadata/properties" ma:root="true" ma:fieldsID="3445f6e7773b0aab3d56f10a964c42a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Item 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6C2E476-316A-4492-9388-38E84E7B2E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796454-F951-4A55-83AD-37CC7D1E6E5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CD88CF7-9E04-4A81-B477-764703FD5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5559</TotalTime>
  <Words>1047</Words>
  <Application>Microsoft Office PowerPoint</Application>
  <PresentationFormat>On-screen Show (4:3)</PresentationFormat>
  <Paragraphs>143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6_Office Theme</vt:lpstr>
      <vt:lpstr>8_Office Theme</vt:lpstr>
      <vt:lpstr>10_Office Theme</vt:lpstr>
      <vt:lpstr>7_Office Theme</vt:lpstr>
      <vt:lpstr>11_Office Theme</vt:lpstr>
      <vt:lpstr>Image Suite / V4 Software   </vt:lpstr>
      <vt:lpstr>Image Suite / V4 – A Perfect Software Solution</vt:lpstr>
      <vt:lpstr>Streamline Your Workflow </vt:lpstr>
      <vt:lpstr>Schedule</vt:lpstr>
      <vt:lpstr>Acquire</vt:lpstr>
      <vt:lpstr>View/Edit</vt:lpstr>
      <vt:lpstr>Advanced Measurement Tools</vt:lpstr>
      <vt:lpstr>Diagnosis/Report</vt:lpstr>
      <vt:lpstr>Print/Archive</vt:lpstr>
      <vt:lpstr>Available Options</vt:lpstr>
      <vt:lpstr>Carestream’s Perfect Companions</vt:lpstr>
      <vt:lpstr>Summary</vt:lpstr>
      <vt:lpstr>Slide 13</vt:lpstr>
    </vt:vector>
  </TitlesOfParts>
  <Manager>Carestream Health Inc.</Manager>
  <Company>Carestream Health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facing presentation for Image Suite V2</dc:title>
  <dc:subject>January 2011</dc:subject>
  <dc:creator>Carestream Health Inc.</dc:creator>
  <cp:keywords>Carestream, Carestream Health, Company Overview.</cp:keywords>
  <cp:lastModifiedBy>Brian McKeon</cp:lastModifiedBy>
  <cp:revision>431</cp:revision>
  <dcterms:created xsi:type="dcterms:W3CDTF">2011-01-21T21:27:02Z</dcterms:created>
  <dcterms:modified xsi:type="dcterms:W3CDTF">2014-05-08T15:22:52Z</dcterms:modified>
  <cp:category>Corporate Overview</cp:category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Carestream_Corporate_Presentation_02212011</vt:lpwstr>
  </property>
  <property fmtid="{D5CDD505-2E9C-101B-9397-08002B2CF9AE}" pid="4" name="ArticulateGUID">
    <vt:lpwstr>E78C9662-1505-410E-AA0A-7DD293A5D44B</vt:lpwstr>
  </property>
  <property fmtid="{D5CDD505-2E9C-101B-9397-08002B2CF9AE}" pid="5" name="ArticulateProjectFull">
    <vt:lpwstr>C:\DATA\USERS\50471365\_My Work Stuff\TCL_Training Projects\Marketing Training_Linder_2011\Carestream Corporate Overview Presentation\Carestream Corporate Presentation 20110303 DRAFT.ppta</vt:lpwstr>
  </property>
  <property fmtid="{D5CDD505-2E9C-101B-9397-08002B2CF9AE}" pid="6" name="SortOrder">
    <vt:lpwstr>2.00000000000000</vt:lpwstr>
  </property>
  <property fmtid="{D5CDD505-2E9C-101B-9397-08002B2CF9AE}" pid="7" name="ContentType">
    <vt:lpwstr>Document</vt:lpwstr>
  </property>
  <property fmtid="{D5CDD505-2E9C-101B-9397-08002B2CF9AE}" pid="8" name="Contact">
    <vt:lpwstr>JoAnn Linder, Sarah Fusilli, Ronald Norris</vt:lpwstr>
  </property>
  <property fmtid="{D5CDD505-2E9C-101B-9397-08002B2CF9AE}" pid="9" name="display_urn:schemas-microsoft-com:office:office#Editor">
    <vt:lpwstr>LINDER, JOANN M</vt:lpwstr>
  </property>
  <property fmtid="{D5CDD505-2E9C-101B-9397-08002B2CF9AE}" pid="10" name="xd_Signature">
    <vt:lpwstr/>
  </property>
  <property fmtid="{D5CDD505-2E9C-101B-9397-08002B2CF9AE}" pid="11" name="TemplateUrl">
    <vt:lpwstr/>
  </property>
  <property fmtid="{D5CDD505-2E9C-101B-9397-08002B2CF9AE}" pid="12" name="xd_ProgID">
    <vt:lpwstr/>
  </property>
  <property fmtid="{D5CDD505-2E9C-101B-9397-08002B2CF9AE}" pid="13" name="Folder description">
    <vt:lpwstr/>
  </property>
  <property fmtid="{D5CDD505-2E9C-101B-9397-08002B2CF9AE}" pid="14" name="display_urn:schemas-microsoft-com:office:office#Author">
    <vt:lpwstr>LINDER, JOANN M</vt:lpwstr>
  </property>
  <property fmtid="{D5CDD505-2E9C-101B-9397-08002B2CF9AE}" pid="15" name="URL">
    <vt:lpwstr/>
  </property>
  <property fmtid="{D5CDD505-2E9C-101B-9397-08002B2CF9AE}" pid="16" name="_SharedFileIndex">
    <vt:lpwstr/>
  </property>
  <property fmtid="{D5CDD505-2E9C-101B-9397-08002B2CF9AE}" pid="17" name="ContentTypeId">
    <vt:lpwstr>0x010100423513BCF7B5A7478147A3DA071402B0</vt:lpwstr>
  </property>
</Properties>
</file>